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GoogleSlidesCustomDataVersion2">
      <go:slidesCustomData xmlns:go="http://customooxmlschemas.google.com/" r:id="rId21" roundtripDataSignature="AMtx7mjhQsqeETL+JkUuCHaaypEZbZqeh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unyeon Le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1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2-02T07:08:52.499">
    <p:pos x="107" y="571"/>
    <p:text>의료 영상 이미지 내 객체에서 픽셀 단위로 특정 영역 추출!!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dFPlgrA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지난 시간에 VoxelMorph를 다루면서 이게 파이토치 환경에서 미지원이라 전반적인 프레임워크를 못 보여줬던 한계가 있었는데요, 제가 마지막에 발표 마치기 전에 이를 극복한 파이토치 기반의 MONAI라는 프레임워크에 대해 잠깐 언급만 슬쩍 했었습니다.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이번 시간에는 이 프레임워크의 방법론에 대해 잠시 소개하고 실습 과제 하나를 통해 의료 이미지 정합을 다시 수행해 보았습니다. </a:t>
            </a:r>
            <a:endParaRPr/>
          </a:p>
        </p:txBody>
      </p:sp>
      <p:sp>
        <p:nvSpPr>
          <p:cNvPr id="21" name="Google Shape;2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ba13fbb5e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-(1): 참조 구현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기존 딥러닝 모델(ex. ResNet, Efficientnet, Transformer 기반 net) </a:t>
            </a:r>
            <a:b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기반으로 공식 설정 유지!!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-(2): 범용 네트워크</a:t>
            </a:r>
            <a:b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기존 아키텍쳐 네트워크의 확장 + 재사용성 극대화!!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입/출력 차원, 내부 layer 수 등등 설정 가능!!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g32ba13fbb5e_2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bb046992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eriod"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다차원 입력 데이터</a:t>
            </a:r>
            <a:b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3D 영상 처리: CT, MRI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2D 영상 처리: X-ray 데이터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eriod"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그리고 U-Net은 특성상 인코더-디코더 구조 내에 또 여러 개의 컨볼루션, 정규화, 맥스풀링 등등 다양한 레이어 층으로 구성!!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eriod"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이 레이어의 구성을 이 MONAI를 통해서 또 바꿀 수가 있습니다!!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eriod"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 다운샘플링 레이트 역시 수정이 가능…..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g32bb0469924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bb046992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일단 Ignite가 뭐냐면…. 파이토치 기반의 고수준 훈련 및 평가 라이브러리!!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빠르게 프로토타이핑 + 학습 루프의 자동화….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eriod"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학습&amp;평가 과정 자동화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eriod"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핸들러 지원(학습률 스케줄링, 체크포인트 저장, 조기 종료)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eriod"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분산 학습 지원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eriod"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 내장 유틸리티(체크포인트 핸들러, 메트릭, 로깅 등등)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g32bb0469924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네 사실 논문에는 실험 데이터 어떤 거 쓰고 정확도가 어찌 나왔다 등 장황하게 결과가 나와있지만, 저는 이 중에서 하나만 직접 실행에 옮겨보고자 하여, 지난 발표때 다뤘던 2D 의료 이미지 정합을 이제 파이토치 환경에서 본격적으로 수행하기 위해 MONAI 프레임워크를 통해 따로 task를 수행해 보았습니다. </a:t>
            </a:r>
            <a:endParaRPr/>
          </a:p>
        </p:txBody>
      </p:sp>
      <p:sp>
        <p:nvSpPr>
          <p:cNvPr id="195" name="Google Shape;19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예…목차는 일단 이와 같구요</a:t>
            </a:r>
            <a:endParaRPr/>
          </a:p>
        </p:txBody>
      </p:sp>
      <p:sp>
        <p:nvSpPr>
          <p:cNvPr id="30" name="Google Shape;3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24e2ed836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의료 데이터의 특수성: 기하학적 구조, 생리학적 특징, 물리적 특성….등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생리학적 특성이라 치면.. ex…. 혈액 검사 데이터 변환 시에는, 정상적인 수치 범위 고려 + X-ray Ct 이미지는 DICOM 형식 저장되고, 획득 프로토콜과 픽셀 강도, 단면 간 거리 등 메타데이터 포함!!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목적에 맞게끔 아키텍쳐 설계, 데이터 증강 및 </a:t>
            </a:r>
            <a:b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훈련 메커니즘을 필요로 하는데, 기존의 범용 프레임워크에서 의료 AI 모델을 개발하려면 이런 기능들을 새로 개발하고 테스트하고, 이로 인해 R&amp;D 사이클이 길어지고 위험성이 증가되기 때문에 새로운 의료 AI 표준화 소프트웨어의 필요성이 대두되었습니다.  </a:t>
            </a:r>
            <a:endParaRPr sz="300"/>
          </a:p>
        </p:txBody>
      </p:sp>
      <p:sp>
        <p:nvSpPr>
          <p:cNvPr id="50" name="Google Shape;50;g324e2ed8367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b7512309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네 놀랍게도 이 MONAI 프레임워크는 엔비디아 사에서 개발이 되었답니다 ㅎㅎ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여기서 제가 단일화라고 했는데, 왜냐고요?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원래는 NiftyNet, DLTk, DeepNuro 등의 각기 다양한 오픈소스 플랫폼 및 프로젝트가 독립적으로 개발되면서 의료 AI 소프트웨어가 단편화되었고, 개발 노력이 분산되고 코드 품질 저하, 연구 속도 둔화…등의 문제가 발생 ㅠㅠ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그리거 Pytorch 기반으로 구축된 프레임워크라, 기존 Pytorch랑 완전 유사한 인터페이스 + 사용 방식을 제공하였고, 파이토치의 기본 구조를 유지하면서도 사용자가 필요할 때 선택적으로 확장이 가능하게 했다. </a:t>
            </a:r>
            <a:endParaRPr/>
          </a:p>
        </p:txBody>
      </p:sp>
      <p:sp>
        <p:nvSpPr>
          <p:cNvPr id="64" name="Google Shape;64;g32b75123093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ba13fbb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MICCAI: </a:t>
            </a:r>
            <a:r>
              <a:rPr lang="en-US"/>
              <a:t>의료 영상처리 및 컴퓨터 보조 진단 연구가 main 주제!! 의료 AI 분야에서 상당히 power가 센 학회!!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ex) 의료 영상 segmentation, registration 등등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연구) AI를 활용한 질병 진단, CT, MRI 등등 의료 영상 분석, AI 기반 방사선 치료 최적화…등등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MIDL: 딥러닝을 활용한 의료 영상 처리 연구(즉, 전자가 진단 기술에 최적화인데 얘는 딥러닝 신경망 구조에 더 초점)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ex) SSL을 활용한 의료 영상 분석, Transformer 기반 의료 영상 모델, GAN을 활용한 의료 영상 데이터 증강….</a:t>
            </a:r>
            <a:endParaRPr/>
          </a:p>
        </p:txBody>
      </p:sp>
      <p:sp>
        <p:nvSpPr>
          <p:cNvPr id="80" name="Google Shape;80;g32ba13fbb5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MONAI는 의료 AI 연구자들이 PyTorch 환경에서 쉽게 딥러닝 모델을 개발하고 실험할 수 있도록, 다양한 핵심 기능을 제공합니다. MONAI Core는 데이터 로딩, 변환, 손실 함수, 네트워크 구성, 최적화, 평가 지표 등을 포함하며, MONAI Workflows는 모델 학습 및 평가를 체계적으로 진행할 수 있도록 지원합니다. 이처럼 MONAI는 의료 AI 개발을 위한 포괄적인 프레임워크를 제공합니다.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monai.data: 데이터셋, 데이터 reader/writer 등등 합성 데이터 처리 ㄱㄱ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monai.losses: torch.nn.modules.loss 패턴 따르는 손실 함수 정의 모듈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monai.networks: 네트워크 정의, 네트워크 구성 요소, PyTorch 관련 유틸리티 포함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monai.transforms: 전처리 &amp; 후처리 위한 데이터 변환 정의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monai.csrc: MONAI 핵심 파이썬 API 위한 C++/CUDA 확장 제공(쉽게 말하면, 고성능 병렬 연산을 하게끔 도와주는 거…in 대규모 의료 영상 데이터)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monai.visualize: 데이터 시각화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monai.metrics: 메트릭 추적 및 분석 도구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monai.optimizers: torch.optim 패턴 따르는 옵티마이저 클래스 포함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bb046992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 텐서는 픽셀 값만 저장하지만,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메타데이터: DICOM, NIfTI 포맷 -&gt; 영상의 기하학적 정보, 해상도 등 포함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MetaTensor는 변환 적용 내역 저장으로, 랜덤 변환 추적이 가능하고 inverse transform을 지원하여 데이터 변환 후 원본 돌리기도 가능하다!!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MSD: Medical Segmentation Decathlon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g32bb0469924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b9eb2be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Elastic: 탄성 변환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NormalizeIntensity: 이미지 강도를 평균과 표준편차 기준으로 정규화!!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RandGaussianNoise: 이미지 강도 변형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결국 이 슬라이드에서 말하고 싶은 건, MONAI는 의료 영상에 특화된 전처리 및 증강 기법들을 제공함으로서, 그리고 이들을 적절히 조화롭게 사용하여 최적화된 의료 데이터 처리 파이프라인을 구현한다는 것입니다.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g32b9eb2be0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ba13fbb5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사실 촬영 장비의 물리적 특성 고려가 가장 중요한데요 예를 들어서 MRI 영상 데이터를 보시죠.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MRI 영상 데이터 얘는 자기장이나 라디오파를 이용하여 신체 내 각종 기관들을 촬영을 하는데요 이렇게 촬ㅇㅇ을 마치고 퓨리에 변환 후 MRI 영상 데이터를 생성하는 이런 구조라고 합니다.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MRI 기록되는 k-space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중심부: 영상의 전체적인 윤곽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외곽: 세부적인 디테일(texture)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Char char="-"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의료 영상 품질 개선 or 데이터 증강 시, k-space를 직접 수정하거나 변환하는 경우가 많다!!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가역적 변환이 유용한 case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eriod"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증강 적용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eriod"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서로 다른 변환 데이터에서도 일관된 출력을 내야할 때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AutoNum type="arabicPeriod"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추론된 이미지를 원래 기하학적 구조를 유지한 채 저장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g32ba13fbb5e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1"/>
          <p:cNvSpPr/>
          <p:nvPr/>
        </p:nvSpPr>
        <p:spPr>
          <a:xfrm>
            <a:off x="0" y="6437870"/>
            <a:ext cx="12192000" cy="4201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2"/>
          <p:cNvSpPr/>
          <p:nvPr/>
        </p:nvSpPr>
        <p:spPr>
          <a:xfrm>
            <a:off x="0" y="6437870"/>
            <a:ext cx="12192000" cy="4201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olab.research.google.com/drive/1TR0KaRtW8Na854z_XhIGN2OnUQfhynSN#scrollTo=Tf0Zw66eQg8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"/>
          <p:cNvSpPr txBox="1"/>
          <p:nvPr>
            <p:ph type="ctrTitle"/>
          </p:nvPr>
        </p:nvSpPr>
        <p:spPr>
          <a:xfrm>
            <a:off x="616838" y="3293480"/>
            <a:ext cx="11470511" cy="2710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lang="en-US" sz="2000"/>
              <a:t>의료 영상 분석을 위한 오픈소스 프레임워크</a:t>
            </a:r>
            <a:endParaRPr sz="2000"/>
          </a:p>
        </p:txBody>
      </p:sp>
      <p:cxnSp>
        <p:nvCxnSpPr>
          <p:cNvPr id="24" name="Google Shape;24;p1"/>
          <p:cNvCxnSpPr/>
          <p:nvPr/>
        </p:nvCxnSpPr>
        <p:spPr>
          <a:xfrm>
            <a:off x="254640" y="2384387"/>
            <a:ext cx="0" cy="662649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" name="Google Shape;25;p1"/>
          <p:cNvSpPr txBox="1"/>
          <p:nvPr/>
        </p:nvSpPr>
        <p:spPr>
          <a:xfrm>
            <a:off x="0" y="6465518"/>
            <a:ext cx="17187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192992 이준연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"/>
          <p:cNvSpPr txBox="1"/>
          <p:nvPr/>
        </p:nvSpPr>
        <p:spPr>
          <a:xfrm>
            <a:off x="10805082" y="6465518"/>
            <a:ext cx="13869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513144" y="2559933"/>
            <a:ext cx="11470511" cy="5700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b="1" lang="en-US" sz="2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MONAI: An open-source framework for deep learning in healthcare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ba13fbb5e_2_14"/>
          <p:cNvSpPr/>
          <p:nvPr/>
        </p:nvSpPr>
        <p:spPr>
          <a:xfrm>
            <a:off x="0" y="745170"/>
            <a:ext cx="12192000" cy="57204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Char char="-"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g32ba13fbb5e_2_14"/>
          <p:cNvSpPr txBox="1"/>
          <p:nvPr/>
        </p:nvSpPr>
        <p:spPr>
          <a:xfrm>
            <a:off x="0" y="6465518"/>
            <a:ext cx="171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192992 이준연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Google Shape;158;g32ba13fbb5e_2_14"/>
          <p:cNvGrpSpPr/>
          <p:nvPr/>
        </p:nvGrpSpPr>
        <p:grpSpPr>
          <a:xfrm>
            <a:off x="120029" y="90622"/>
            <a:ext cx="540099" cy="540099"/>
            <a:chOff x="1610648" y="706054"/>
            <a:chExt cx="648300" cy="648300"/>
          </a:xfrm>
        </p:grpSpPr>
        <p:sp>
          <p:nvSpPr>
            <p:cNvPr id="159" name="Google Shape;159;g32ba13fbb5e_2_14"/>
            <p:cNvSpPr/>
            <p:nvPr/>
          </p:nvSpPr>
          <p:spPr>
            <a:xfrm>
              <a:off x="1610648" y="706054"/>
              <a:ext cx="648300" cy="648300"/>
            </a:xfrm>
            <a:prstGeom prst="ellipse">
              <a:avLst/>
            </a:prstGeom>
            <a:solidFill>
              <a:srgbClr val="E1EFD8"/>
            </a:solidFill>
            <a:ln cap="flat" cmpd="sng" w="12700">
              <a:solidFill>
                <a:srgbClr val="92D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0" name="Google Shape;160;g32ba13fbb5e_2_14"/>
            <p:cNvSpPr/>
            <p:nvPr/>
          </p:nvSpPr>
          <p:spPr>
            <a:xfrm>
              <a:off x="1718740" y="814146"/>
              <a:ext cx="432000" cy="432000"/>
            </a:xfrm>
            <a:prstGeom prst="ellipse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1" name="Google Shape;161;g32ba13fbb5e_2_14"/>
          <p:cNvSpPr txBox="1"/>
          <p:nvPr/>
        </p:nvSpPr>
        <p:spPr>
          <a:xfrm>
            <a:off x="724675" y="190098"/>
            <a:ext cx="8925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Methods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g32ba13fbb5e_2_14"/>
          <p:cNvSpPr txBox="1"/>
          <p:nvPr/>
        </p:nvSpPr>
        <p:spPr>
          <a:xfrm>
            <a:off x="10805082" y="6465518"/>
            <a:ext cx="138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g32ba13fbb5e_2_14"/>
          <p:cNvSpPr txBox="1"/>
          <p:nvPr/>
        </p:nvSpPr>
        <p:spPr>
          <a:xfrm>
            <a:off x="120025" y="907525"/>
            <a:ext cx="107460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g32ba13fbb5e_2_14"/>
          <p:cNvSpPr txBox="1"/>
          <p:nvPr/>
        </p:nvSpPr>
        <p:spPr>
          <a:xfrm>
            <a:off x="170650" y="907525"/>
            <a:ext cx="11777700" cy="3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네트워크 아키텍쳐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네트워크?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UNet: 가장 대중적인 </a:t>
            </a: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의료 영상 분할</a:t>
            </a: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모델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SwinUNETR: 트랜스포머 기반 3D 분할 모델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GlobalNet: 의료 영상 정합 모델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DenseNet: 의료 영상 분류 모델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2bb0469924_0_1"/>
          <p:cNvSpPr/>
          <p:nvPr/>
        </p:nvSpPr>
        <p:spPr>
          <a:xfrm>
            <a:off x="0" y="745170"/>
            <a:ext cx="12192000" cy="57204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Char char="-"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g32bb0469924_0_1"/>
          <p:cNvSpPr txBox="1"/>
          <p:nvPr/>
        </p:nvSpPr>
        <p:spPr>
          <a:xfrm>
            <a:off x="0" y="6465518"/>
            <a:ext cx="171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192992 이준연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" name="Google Shape;171;g32bb0469924_0_1"/>
          <p:cNvGrpSpPr/>
          <p:nvPr/>
        </p:nvGrpSpPr>
        <p:grpSpPr>
          <a:xfrm>
            <a:off x="120029" y="90622"/>
            <a:ext cx="540099" cy="540099"/>
            <a:chOff x="1610648" y="706054"/>
            <a:chExt cx="648300" cy="648300"/>
          </a:xfrm>
        </p:grpSpPr>
        <p:sp>
          <p:nvSpPr>
            <p:cNvPr id="172" name="Google Shape;172;g32bb0469924_0_1"/>
            <p:cNvSpPr/>
            <p:nvPr/>
          </p:nvSpPr>
          <p:spPr>
            <a:xfrm>
              <a:off x="1610648" y="706054"/>
              <a:ext cx="648300" cy="648300"/>
            </a:xfrm>
            <a:prstGeom prst="ellipse">
              <a:avLst/>
            </a:prstGeom>
            <a:solidFill>
              <a:srgbClr val="E1EFD8"/>
            </a:solidFill>
            <a:ln cap="flat" cmpd="sng" w="12700">
              <a:solidFill>
                <a:srgbClr val="92D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g32bb0469924_0_1"/>
            <p:cNvSpPr/>
            <p:nvPr/>
          </p:nvSpPr>
          <p:spPr>
            <a:xfrm>
              <a:off x="1718740" y="814146"/>
              <a:ext cx="432000" cy="432000"/>
            </a:xfrm>
            <a:prstGeom prst="ellipse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4" name="Google Shape;174;g32bb0469924_0_1"/>
          <p:cNvSpPr txBox="1"/>
          <p:nvPr/>
        </p:nvSpPr>
        <p:spPr>
          <a:xfrm>
            <a:off x="724675" y="190098"/>
            <a:ext cx="8925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Methods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32bb0469924_0_1"/>
          <p:cNvSpPr txBox="1"/>
          <p:nvPr/>
        </p:nvSpPr>
        <p:spPr>
          <a:xfrm>
            <a:off x="10805082" y="6465518"/>
            <a:ext cx="138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g32bb0469924_0_1"/>
          <p:cNvSpPr txBox="1"/>
          <p:nvPr/>
        </p:nvSpPr>
        <p:spPr>
          <a:xfrm>
            <a:off x="120025" y="907525"/>
            <a:ext cx="107460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g32bb0469924_0_1"/>
          <p:cNvSpPr txBox="1"/>
          <p:nvPr/>
        </p:nvSpPr>
        <p:spPr>
          <a:xfrm>
            <a:off x="170650" y="907525"/>
            <a:ext cx="11777700" cy="3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네트워크 아키텍쳐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" name="Google Shape;178;g32bb0469924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50" y="1631340"/>
            <a:ext cx="5939476" cy="445460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2bb0469924_0_1"/>
          <p:cNvSpPr txBox="1"/>
          <p:nvPr/>
        </p:nvSpPr>
        <p:spPr>
          <a:xfrm>
            <a:off x="6358475" y="1359025"/>
            <a:ext cx="5715900" cy="53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가장 대중적인 U-Net만 봐도…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AutoNum type="alphaLcPeriod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다차원 입력 지원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AutoNum type="alphaLcPeriod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 Layer 깊이 조정 가능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AutoNum type="alphaLcPeriod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 블록 구조의 선택 가능</a:t>
            </a:r>
            <a:b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Conv-Norm-Dropout-Activation</a:t>
            </a: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 기본값!!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Residual Unit 또는 다양한 층 조합으로 변경 가능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AutoNum type="alphaLcPeriod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다운샘플링 설정 가능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ex) stride=(2, 2, 2, 2)</a:t>
            </a:r>
            <a:b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=&gt; 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4개 인코딩 레이어에서 입력을 매번 절반 크기로!!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2bb0469924_0_30"/>
          <p:cNvSpPr/>
          <p:nvPr/>
        </p:nvSpPr>
        <p:spPr>
          <a:xfrm>
            <a:off x="0" y="745170"/>
            <a:ext cx="12192000" cy="57204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Char char="-"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g32bb0469924_0_30"/>
          <p:cNvSpPr txBox="1"/>
          <p:nvPr/>
        </p:nvSpPr>
        <p:spPr>
          <a:xfrm>
            <a:off x="0" y="6465518"/>
            <a:ext cx="171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192992 이준연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g32bb0469924_0_30"/>
          <p:cNvGrpSpPr/>
          <p:nvPr/>
        </p:nvGrpSpPr>
        <p:grpSpPr>
          <a:xfrm>
            <a:off x="120029" y="90622"/>
            <a:ext cx="540099" cy="540099"/>
            <a:chOff x="1610648" y="706054"/>
            <a:chExt cx="648300" cy="648300"/>
          </a:xfrm>
        </p:grpSpPr>
        <p:sp>
          <p:nvSpPr>
            <p:cNvPr id="187" name="Google Shape;187;g32bb0469924_0_30"/>
            <p:cNvSpPr/>
            <p:nvPr/>
          </p:nvSpPr>
          <p:spPr>
            <a:xfrm>
              <a:off x="1610648" y="706054"/>
              <a:ext cx="648300" cy="648300"/>
            </a:xfrm>
            <a:prstGeom prst="ellipse">
              <a:avLst/>
            </a:prstGeom>
            <a:solidFill>
              <a:srgbClr val="E1EFD8"/>
            </a:solidFill>
            <a:ln cap="flat" cmpd="sng" w="12700">
              <a:solidFill>
                <a:srgbClr val="92D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g32bb0469924_0_30"/>
            <p:cNvSpPr/>
            <p:nvPr/>
          </p:nvSpPr>
          <p:spPr>
            <a:xfrm>
              <a:off x="1718740" y="814146"/>
              <a:ext cx="432000" cy="432000"/>
            </a:xfrm>
            <a:prstGeom prst="ellipse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9" name="Google Shape;189;g32bb0469924_0_30"/>
          <p:cNvSpPr txBox="1"/>
          <p:nvPr/>
        </p:nvSpPr>
        <p:spPr>
          <a:xfrm>
            <a:off x="724675" y="190098"/>
            <a:ext cx="8925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Methods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32bb0469924_0_30"/>
          <p:cNvSpPr txBox="1"/>
          <p:nvPr/>
        </p:nvSpPr>
        <p:spPr>
          <a:xfrm>
            <a:off x="10805082" y="6465518"/>
            <a:ext cx="138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g32bb0469924_0_30"/>
          <p:cNvSpPr txBox="1"/>
          <p:nvPr/>
        </p:nvSpPr>
        <p:spPr>
          <a:xfrm>
            <a:off x="120025" y="907525"/>
            <a:ext cx="107460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g32bb0469924_0_30"/>
          <p:cNvSpPr txBox="1"/>
          <p:nvPr/>
        </p:nvSpPr>
        <p:spPr>
          <a:xfrm>
            <a:off x="207150" y="836700"/>
            <a:ext cx="117777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학습 &amp; 평가 Workflow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b="1" lang="en-US" sz="2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Pytorch Ignite</a:t>
            </a: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기반!!(</a:t>
            </a:r>
            <a:r>
              <a:rPr b="1"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과정 자동화</a:t>
            </a: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+ 모델 성능 평가)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 &amp; 평가 과정의 자동화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 핸들러(ex. 학습률 스케줄링, Early Stopping…)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분산 학습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파이토치 DDP(DistributedDataParallel) 호환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Horovod, XLA, SLURM 등과 호환되어 멀티 GPU 학습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 내장 유틸리티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logging: 학습 진행 상황(TensorBoard, WandB 연동 가능)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metric calculation: 정확도, Dice score 등 메트릭 계산!!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/>
          <p:nvPr/>
        </p:nvSpPr>
        <p:spPr>
          <a:xfrm>
            <a:off x="0" y="720671"/>
            <a:ext cx="12192000" cy="5720348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0" y="6465518"/>
            <a:ext cx="17187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192992 이준연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8"/>
          <p:cNvGrpSpPr/>
          <p:nvPr/>
        </p:nvGrpSpPr>
        <p:grpSpPr>
          <a:xfrm>
            <a:off x="120024" y="90620"/>
            <a:ext cx="540000" cy="540000"/>
            <a:chOff x="1610648" y="706054"/>
            <a:chExt cx="648184" cy="648184"/>
          </a:xfrm>
        </p:grpSpPr>
        <p:sp>
          <p:nvSpPr>
            <p:cNvPr id="200" name="Google Shape;200;p8"/>
            <p:cNvSpPr/>
            <p:nvPr/>
          </p:nvSpPr>
          <p:spPr>
            <a:xfrm>
              <a:off x="1610648" y="706054"/>
              <a:ext cx="648184" cy="648184"/>
            </a:xfrm>
            <a:prstGeom prst="ellipse">
              <a:avLst/>
            </a:prstGeom>
            <a:solidFill>
              <a:srgbClr val="E1EFD8"/>
            </a:solidFill>
            <a:ln cap="flat" cmpd="sng" w="12700">
              <a:solidFill>
                <a:srgbClr val="92D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1718740" y="814146"/>
              <a:ext cx="432000" cy="432000"/>
            </a:xfrm>
            <a:prstGeom prst="ellipse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2" name="Google Shape;202;p8"/>
          <p:cNvSpPr txBox="1"/>
          <p:nvPr/>
        </p:nvSpPr>
        <p:spPr>
          <a:xfrm>
            <a:off x="724675" y="190098"/>
            <a:ext cx="8925952" cy="491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Experiments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8"/>
          <p:cNvSpPr txBox="1"/>
          <p:nvPr/>
        </p:nvSpPr>
        <p:spPr>
          <a:xfrm>
            <a:off x="10805082" y="6465518"/>
            <a:ext cx="13869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2025-01-12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8"/>
          <p:cNvSpPr txBox="1"/>
          <p:nvPr/>
        </p:nvSpPr>
        <p:spPr>
          <a:xfrm>
            <a:off x="82375" y="808350"/>
            <a:ext cx="11739000" cy="54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Segmentation, Classification, Registration 등등 다양한 task에 적용!!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ex) 2D 의료 이미지 정합(with MONAI) </a:t>
            </a:r>
            <a:r>
              <a:rPr lang="en-US" sz="28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https://colab.research.google.com/drive/1TR0KaRtW8Na854z_XhIGN2OnUQfhynSN#scrollTo=Tf0Zw66eQg8S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"/>
          <p:cNvSpPr txBox="1"/>
          <p:nvPr>
            <p:ph type="ctrTitle"/>
          </p:nvPr>
        </p:nvSpPr>
        <p:spPr>
          <a:xfrm>
            <a:off x="360744" y="2019688"/>
            <a:ext cx="11470511" cy="1409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b="1" lang="en-US" sz="3000"/>
              <a:t>감사합니다.</a:t>
            </a:r>
            <a:endParaRPr b="1" sz="3000"/>
          </a:p>
        </p:txBody>
      </p:sp>
      <p:cxnSp>
        <p:nvCxnSpPr>
          <p:cNvPr id="210" name="Google Shape;210;p9"/>
          <p:cNvCxnSpPr/>
          <p:nvPr/>
        </p:nvCxnSpPr>
        <p:spPr>
          <a:xfrm>
            <a:off x="254640" y="2819400"/>
            <a:ext cx="0" cy="609600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1" name="Google Shape;211;p9"/>
          <p:cNvSpPr txBox="1"/>
          <p:nvPr/>
        </p:nvSpPr>
        <p:spPr>
          <a:xfrm>
            <a:off x="0" y="6465518"/>
            <a:ext cx="17187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192992 이준연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9"/>
          <p:cNvSpPr txBox="1"/>
          <p:nvPr/>
        </p:nvSpPr>
        <p:spPr>
          <a:xfrm>
            <a:off x="10805082" y="6465518"/>
            <a:ext cx="13869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2025-01-12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"/>
          <p:cNvSpPr txBox="1"/>
          <p:nvPr>
            <p:ph type="ctrTitle"/>
          </p:nvPr>
        </p:nvSpPr>
        <p:spPr>
          <a:xfrm>
            <a:off x="324232" y="324210"/>
            <a:ext cx="11470511" cy="5700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</a:pPr>
            <a:r>
              <a:rPr b="1" lang="en-US" sz="3000"/>
              <a:t>목차</a:t>
            </a:r>
            <a:endParaRPr/>
          </a:p>
        </p:txBody>
      </p:sp>
      <p:cxnSp>
        <p:nvCxnSpPr>
          <p:cNvPr id="33" name="Google Shape;33;p2"/>
          <p:cNvCxnSpPr/>
          <p:nvPr/>
        </p:nvCxnSpPr>
        <p:spPr>
          <a:xfrm>
            <a:off x="218128" y="301064"/>
            <a:ext cx="0" cy="662649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" name="Google Shape;34;p2"/>
          <p:cNvSpPr txBox="1"/>
          <p:nvPr/>
        </p:nvSpPr>
        <p:spPr>
          <a:xfrm>
            <a:off x="0" y="6465518"/>
            <a:ext cx="17187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192992 이준연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10805082" y="6465518"/>
            <a:ext cx="13869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2025-01-12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218128" y="1570628"/>
            <a:ext cx="540000" cy="540000"/>
            <a:chOff x="1610648" y="706054"/>
            <a:chExt cx="648184" cy="648184"/>
          </a:xfrm>
        </p:grpSpPr>
        <p:sp>
          <p:nvSpPr>
            <p:cNvPr id="37" name="Google Shape;37;p2"/>
            <p:cNvSpPr/>
            <p:nvPr/>
          </p:nvSpPr>
          <p:spPr>
            <a:xfrm>
              <a:off x="1610648" y="706054"/>
              <a:ext cx="648184" cy="648184"/>
            </a:xfrm>
            <a:prstGeom prst="ellipse">
              <a:avLst/>
            </a:prstGeom>
            <a:solidFill>
              <a:srgbClr val="E1EFD8"/>
            </a:solidFill>
            <a:ln cap="flat" cmpd="sng" w="12700">
              <a:solidFill>
                <a:srgbClr val="92D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718740" y="814146"/>
              <a:ext cx="432000" cy="432000"/>
            </a:xfrm>
            <a:prstGeom prst="ellipse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9" name="Google Shape;39;p2"/>
          <p:cNvSpPr txBox="1"/>
          <p:nvPr/>
        </p:nvSpPr>
        <p:spPr>
          <a:xfrm>
            <a:off x="848179" y="1451904"/>
            <a:ext cx="11470511" cy="5700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" name="Google Shape;40;p2"/>
          <p:cNvGrpSpPr/>
          <p:nvPr/>
        </p:nvGrpSpPr>
        <p:grpSpPr>
          <a:xfrm>
            <a:off x="218128" y="3055362"/>
            <a:ext cx="540000" cy="540000"/>
            <a:chOff x="1610648" y="706054"/>
            <a:chExt cx="648184" cy="648184"/>
          </a:xfrm>
        </p:grpSpPr>
        <p:sp>
          <p:nvSpPr>
            <p:cNvPr id="41" name="Google Shape;41;p2"/>
            <p:cNvSpPr/>
            <p:nvPr/>
          </p:nvSpPr>
          <p:spPr>
            <a:xfrm>
              <a:off x="1610648" y="706054"/>
              <a:ext cx="648184" cy="648184"/>
            </a:xfrm>
            <a:prstGeom prst="ellipse">
              <a:avLst/>
            </a:prstGeom>
            <a:solidFill>
              <a:srgbClr val="E1EFD8"/>
            </a:solidFill>
            <a:ln cap="flat" cmpd="sng" w="12700">
              <a:solidFill>
                <a:srgbClr val="92D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718740" y="814146"/>
              <a:ext cx="432000" cy="432000"/>
            </a:xfrm>
            <a:prstGeom prst="ellipse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" name="Google Shape;43;p2"/>
          <p:cNvSpPr txBox="1"/>
          <p:nvPr/>
        </p:nvSpPr>
        <p:spPr>
          <a:xfrm>
            <a:off x="848179" y="2936638"/>
            <a:ext cx="11470511" cy="5700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Methods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4" name="Google Shape;44;p2"/>
          <p:cNvGrpSpPr/>
          <p:nvPr/>
        </p:nvGrpSpPr>
        <p:grpSpPr>
          <a:xfrm>
            <a:off x="218128" y="4541727"/>
            <a:ext cx="540000" cy="540000"/>
            <a:chOff x="1610648" y="706054"/>
            <a:chExt cx="648184" cy="648184"/>
          </a:xfrm>
        </p:grpSpPr>
        <p:sp>
          <p:nvSpPr>
            <p:cNvPr id="45" name="Google Shape;45;p2"/>
            <p:cNvSpPr/>
            <p:nvPr/>
          </p:nvSpPr>
          <p:spPr>
            <a:xfrm>
              <a:off x="1610648" y="706054"/>
              <a:ext cx="648184" cy="648184"/>
            </a:xfrm>
            <a:prstGeom prst="ellipse">
              <a:avLst/>
            </a:prstGeom>
            <a:solidFill>
              <a:srgbClr val="E1EFD8"/>
            </a:solidFill>
            <a:ln cap="flat" cmpd="sng" w="12700">
              <a:solidFill>
                <a:srgbClr val="92D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718740" y="814146"/>
              <a:ext cx="432000" cy="432000"/>
            </a:xfrm>
            <a:prstGeom prst="ellipse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7" name="Google Shape;47;p2"/>
          <p:cNvSpPr txBox="1"/>
          <p:nvPr/>
        </p:nvSpPr>
        <p:spPr>
          <a:xfrm>
            <a:off x="848179" y="4423003"/>
            <a:ext cx="11470511" cy="5700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Experiments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24e2ed8367_0_1"/>
          <p:cNvSpPr/>
          <p:nvPr/>
        </p:nvSpPr>
        <p:spPr>
          <a:xfrm>
            <a:off x="0" y="720671"/>
            <a:ext cx="12192000" cy="57204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53;g324e2ed8367_0_1"/>
          <p:cNvSpPr txBox="1"/>
          <p:nvPr/>
        </p:nvSpPr>
        <p:spPr>
          <a:xfrm>
            <a:off x="0" y="6465518"/>
            <a:ext cx="171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192992 이준연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g324e2ed8367_0_1"/>
          <p:cNvGrpSpPr/>
          <p:nvPr/>
        </p:nvGrpSpPr>
        <p:grpSpPr>
          <a:xfrm>
            <a:off x="120029" y="90622"/>
            <a:ext cx="540099" cy="540099"/>
            <a:chOff x="1610648" y="706054"/>
            <a:chExt cx="648300" cy="648300"/>
          </a:xfrm>
        </p:grpSpPr>
        <p:sp>
          <p:nvSpPr>
            <p:cNvPr id="55" name="Google Shape;55;g324e2ed8367_0_1"/>
            <p:cNvSpPr/>
            <p:nvPr/>
          </p:nvSpPr>
          <p:spPr>
            <a:xfrm>
              <a:off x="1610648" y="706054"/>
              <a:ext cx="648300" cy="648300"/>
            </a:xfrm>
            <a:prstGeom prst="ellipse">
              <a:avLst/>
            </a:prstGeom>
            <a:solidFill>
              <a:srgbClr val="E1EFD8"/>
            </a:solidFill>
            <a:ln cap="flat" cmpd="sng" w="12700">
              <a:solidFill>
                <a:srgbClr val="92D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" name="Google Shape;56;g324e2ed8367_0_1"/>
            <p:cNvSpPr/>
            <p:nvPr/>
          </p:nvSpPr>
          <p:spPr>
            <a:xfrm>
              <a:off x="1718740" y="814146"/>
              <a:ext cx="432000" cy="432000"/>
            </a:xfrm>
            <a:prstGeom prst="ellipse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7" name="Google Shape;57;g324e2ed8367_0_1"/>
          <p:cNvSpPr txBox="1"/>
          <p:nvPr/>
        </p:nvSpPr>
        <p:spPr>
          <a:xfrm>
            <a:off x="724675" y="190098"/>
            <a:ext cx="8925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58;g324e2ed8367_0_1"/>
          <p:cNvSpPr txBox="1"/>
          <p:nvPr>
            <p:ph idx="1" type="body"/>
          </p:nvPr>
        </p:nvSpPr>
        <p:spPr>
          <a:xfrm>
            <a:off x="57998" y="960300"/>
            <a:ext cx="11790000" cy="54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/>
              <a:t>의료 분야에서의 AI 활용??</a:t>
            </a:r>
            <a:endParaRPr sz="2000"/>
          </a:p>
        </p:txBody>
      </p:sp>
      <p:sp>
        <p:nvSpPr>
          <p:cNvPr id="59" name="Google Shape;59;g324e2ed8367_0_1"/>
          <p:cNvSpPr txBox="1"/>
          <p:nvPr/>
        </p:nvSpPr>
        <p:spPr>
          <a:xfrm>
            <a:off x="10805082" y="6465518"/>
            <a:ext cx="138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" name="Google Shape;60;g324e2ed8367_0_1"/>
          <p:cNvSpPr txBox="1"/>
          <p:nvPr/>
        </p:nvSpPr>
        <p:spPr>
          <a:xfrm>
            <a:off x="120025" y="1471875"/>
            <a:ext cx="11242800" cy="44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Char char="-"/>
            </a:pPr>
            <a:r>
              <a:rPr b="1"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목표)</a:t>
            </a: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질병의 탐지, 진단, 예후 예측 및 치료 개입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Char char="-"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But, 상당히 많은 고려 사항….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AutoNum type="arabicPeriod"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모델의 안전성, 재현 가능성, 견고성….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AutoNum type="arabicPeriod"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의료 데이터의 특수성!!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Char char="-"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기하학적 특징, 생리학적 특징, 물리적 특성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목적에 맞게끔 아키텍쳐 설계, 데이터 증강 및 </a:t>
            </a:r>
            <a:br>
              <a:rPr i="1"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i="1"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훈련 메커니즘을 필요로…!!</a:t>
            </a:r>
            <a:endParaRPr i="1"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" name="Google Shape;61;g324e2ed8367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825" y="1773450"/>
            <a:ext cx="4422300" cy="44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2b75123093_0_2"/>
          <p:cNvSpPr/>
          <p:nvPr/>
        </p:nvSpPr>
        <p:spPr>
          <a:xfrm>
            <a:off x="0" y="720671"/>
            <a:ext cx="12192000" cy="57204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67;g32b75123093_0_2"/>
          <p:cNvSpPr txBox="1"/>
          <p:nvPr/>
        </p:nvSpPr>
        <p:spPr>
          <a:xfrm>
            <a:off x="0" y="6465518"/>
            <a:ext cx="171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192992 이준연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Google Shape;68;g32b75123093_0_2"/>
          <p:cNvGrpSpPr/>
          <p:nvPr/>
        </p:nvGrpSpPr>
        <p:grpSpPr>
          <a:xfrm>
            <a:off x="120028" y="90622"/>
            <a:ext cx="540099" cy="540099"/>
            <a:chOff x="1610648" y="706054"/>
            <a:chExt cx="648300" cy="648300"/>
          </a:xfrm>
        </p:grpSpPr>
        <p:sp>
          <p:nvSpPr>
            <p:cNvPr id="69" name="Google Shape;69;g32b75123093_0_2"/>
            <p:cNvSpPr/>
            <p:nvPr/>
          </p:nvSpPr>
          <p:spPr>
            <a:xfrm>
              <a:off x="1610648" y="706054"/>
              <a:ext cx="648300" cy="648300"/>
            </a:xfrm>
            <a:prstGeom prst="ellipse">
              <a:avLst/>
            </a:prstGeom>
            <a:solidFill>
              <a:srgbClr val="E1EFD8"/>
            </a:solidFill>
            <a:ln cap="flat" cmpd="sng" w="12700">
              <a:solidFill>
                <a:srgbClr val="92D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" name="Google Shape;70;g32b75123093_0_2"/>
            <p:cNvSpPr/>
            <p:nvPr/>
          </p:nvSpPr>
          <p:spPr>
            <a:xfrm>
              <a:off x="1718740" y="814146"/>
              <a:ext cx="432000" cy="432000"/>
            </a:xfrm>
            <a:prstGeom prst="ellipse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1" name="Google Shape;71;g32b75123093_0_2"/>
          <p:cNvSpPr txBox="1"/>
          <p:nvPr/>
        </p:nvSpPr>
        <p:spPr>
          <a:xfrm>
            <a:off x="724675" y="190098"/>
            <a:ext cx="8925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72;g32b75123093_0_2"/>
          <p:cNvSpPr txBox="1"/>
          <p:nvPr>
            <p:ph idx="1" type="body"/>
          </p:nvPr>
        </p:nvSpPr>
        <p:spPr>
          <a:xfrm>
            <a:off x="57998" y="960300"/>
            <a:ext cx="11790000" cy="54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/>
              <a:t>MONAI(Medical Open Network for AI)</a:t>
            </a:r>
            <a:endParaRPr b="1" sz="27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</p:txBody>
      </p:sp>
      <p:sp>
        <p:nvSpPr>
          <p:cNvPr id="73" name="Google Shape;73;g32b75123093_0_2"/>
          <p:cNvSpPr txBox="1"/>
          <p:nvPr/>
        </p:nvSpPr>
        <p:spPr>
          <a:xfrm>
            <a:off x="10805082" y="6465518"/>
            <a:ext cx="138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" name="Google Shape;74;g32b75123093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25" y="2195425"/>
            <a:ext cx="5257200" cy="31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32b75123093_0_2"/>
          <p:cNvSpPr txBox="1"/>
          <p:nvPr/>
        </p:nvSpPr>
        <p:spPr>
          <a:xfrm>
            <a:off x="6211175" y="2129704"/>
            <a:ext cx="5980800" cy="4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Char char="-"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PyTorch 기반의 의료 AI 딥러닝 프레임워크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Char char="-"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목적별로 AI 모델 아키텍쳐, 변환, 유틸리티 기능 제공</a:t>
            </a:r>
            <a:b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=&gt; </a:t>
            </a:r>
            <a:r>
              <a:rPr b="1" lang="en-US" sz="2300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의료 AI 모델의 개발 및 배포 지원</a:t>
            </a: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!!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Char char="-"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MONAI 프로젝트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AutoNum type="arabicPeriod"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MONAI Label: </a:t>
            </a:r>
            <a:r>
              <a:rPr lang="en-US" sz="1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기반 영상 라벨링 도구</a:t>
            </a:r>
            <a:endParaRPr sz="1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AutoNum type="arabicPeriod"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MONAI Deploy: 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모델 + 임상 Workflow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AutoNum type="arabicPeriod"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MONAI Education: </a:t>
            </a:r>
            <a:r>
              <a:rPr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의료 AI 교육 패키지, 학습 자료 제공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" name="Google Shape;76;g32b75123093_0_2"/>
          <p:cNvSpPr txBox="1"/>
          <p:nvPr/>
        </p:nvSpPr>
        <p:spPr>
          <a:xfrm>
            <a:off x="340825" y="1579825"/>
            <a:ext cx="1018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highlight>
                  <a:schemeClr val="accen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“의료 AI 소프트웨어의 단일화된 표준화”</a:t>
            </a:r>
            <a:endParaRPr i="1" sz="2800">
              <a:solidFill>
                <a:schemeClr val="dk1"/>
              </a:solidFill>
              <a:highlight>
                <a:schemeClr val="accen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" name="Google Shape;77;g32b75123093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2213" y="357088"/>
            <a:ext cx="2486025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ba13fbb5e_0_0"/>
          <p:cNvSpPr/>
          <p:nvPr/>
        </p:nvSpPr>
        <p:spPr>
          <a:xfrm>
            <a:off x="0" y="720671"/>
            <a:ext cx="12192000" cy="57204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Google Shape;83;g32ba13fbb5e_0_0"/>
          <p:cNvSpPr txBox="1"/>
          <p:nvPr/>
        </p:nvSpPr>
        <p:spPr>
          <a:xfrm>
            <a:off x="0" y="6465518"/>
            <a:ext cx="171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192992 이준연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g32ba13fbb5e_0_0"/>
          <p:cNvGrpSpPr/>
          <p:nvPr/>
        </p:nvGrpSpPr>
        <p:grpSpPr>
          <a:xfrm>
            <a:off x="120028" y="90622"/>
            <a:ext cx="540099" cy="540099"/>
            <a:chOff x="1610648" y="706054"/>
            <a:chExt cx="648300" cy="648300"/>
          </a:xfrm>
        </p:grpSpPr>
        <p:sp>
          <p:nvSpPr>
            <p:cNvPr id="85" name="Google Shape;85;g32ba13fbb5e_0_0"/>
            <p:cNvSpPr/>
            <p:nvPr/>
          </p:nvSpPr>
          <p:spPr>
            <a:xfrm>
              <a:off x="1610648" y="706054"/>
              <a:ext cx="648300" cy="648300"/>
            </a:xfrm>
            <a:prstGeom prst="ellipse">
              <a:avLst/>
            </a:prstGeom>
            <a:solidFill>
              <a:srgbClr val="E1EFD8"/>
            </a:solidFill>
            <a:ln cap="flat" cmpd="sng" w="12700">
              <a:solidFill>
                <a:srgbClr val="92D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" name="Google Shape;86;g32ba13fbb5e_0_0"/>
            <p:cNvSpPr/>
            <p:nvPr/>
          </p:nvSpPr>
          <p:spPr>
            <a:xfrm>
              <a:off x="1718740" y="814146"/>
              <a:ext cx="432000" cy="432000"/>
            </a:xfrm>
            <a:prstGeom prst="ellipse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7" name="Google Shape;87;g32ba13fbb5e_0_0"/>
          <p:cNvSpPr txBox="1"/>
          <p:nvPr/>
        </p:nvSpPr>
        <p:spPr>
          <a:xfrm>
            <a:off x="724675" y="190098"/>
            <a:ext cx="8925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g32ba13fbb5e_0_0"/>
          <p:cNvSpPr txBox="1"/>
          <p:nvPr>
            <p:ph idx="1" type="body"/>
          </p:nvPr>
        </p:nvSpPr>
        <p:spPr>
          <a:xfrm>
            <a:off x="57998" y="960300"/>
            <a:ext cx="11790000" cy="54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/>
              <a:t>MONAI(Medical Open Network for AI)</a:t>
            </a:r>
            <a:endParaRPr b="1" sz="27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</p:txBody>
      </p:sp>
      <p:sp>
        <p:nvSpPr>
          <p:cNvPr id="89" name="Google Shape;89;g32ba13fbb5e_0_0"/>
          <p:cNvSpPr txBox="1"/>
          <p:nvPr/>
        </p:nvSpPr>
        <p:spPr>
          <a:xfrm>
            <a:off x="10805082" y="6465518"/>
            <a:ext cx="138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2024-10-27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" name="Google Shape;90;g32ba13fbb5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00" y="1677227"/>
            <a:ext cx="6250526" cy="22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32ba13fbb5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976" y="1516863"/>
            <a:ext cx="5413726" cy="41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32ba13fbb5e_0_0"/>
          <p:cNvSpPr txBox="1"/>
          <p:nvPr/>
        </p:nvSpPr>
        <p:spPr>
          <a:xfrm>
            <a:off x="274750" y="4204650"/>
            <a:ext cx="6250500" cy="20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의료 AI 관련 학회 및 연구 커뮤니티와도 지속적으로 협력 및 지원중!!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/>
          <p:nvPr/>
        </p:nvSpPr>
        <p:spPr>
          <a:xfrm>
            <a:off x="0" y="745170"/>
            <a:ext cx="12192000" cy="5720348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Char char="-"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0" y="6465518"/>
            <a:ext cx="17187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192992 이준연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4"/>
          <p:cNvGrpSpPr/>
          <p:nvPr/>
        </p:nvGrpSpPr>
        <p:grpSpPr>
          <a:xfrm>
            <a:off x="120024" y="90620"/>
            <a:ext cx="540000" cy="540000"/>
            <a:chOff x="1610648" y="706054"/>
            <a:chExt cx="648184" cy="648184"/>
          </a:xfrm>
        </p:grpSpPr>
        <p:sp>
          <p:nvSpPr>
            <p:cNvPr id="100" name="Google Shape;100;p4"/>
            <p:cNvSpPr/>
            <p:nvPr/>
          </p:nvSpPr>
          <p:spPr>
            <a:xfrm>
              <a:off x="1610648" y="706054"/>
              <a:ext cx="648184" cy="648184"/>
            </a:xfrm>
            <a:prstGeom prst="ellipse">
              <a:avLst/>
            </a:prstGeom>
            <a:solidFill>
              <a:srgbClr val="E1EFD8"/>
            </a:solidFill>
            <a:ln cap="flat" cmpd="sng" w="12700">
              <a:solidFill>
                <a:srgbClr val="92D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718740" y="814146"/>
              <a:ext cx="432000" cy="432000"/>
            </a:xfrm>
            <a:prstGeom prst="ellipse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2" name="Google Shape;102;p4"/>
          <p:cNvSpPr txBox="1"/>
          <p:nvPr/>
        </p:nvSpPr>
        <p:spPr>
          <a:xfrm>
            <a:off x="724675" y="190098"/>
            <a:ext cx="8925952" cy="491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Methods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10805082" y="6465518"/>
            <a:ext cx="13869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120025" y="907525"/>
            <a:ext cx="107460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170650" y="907525"/>
            <a:ext cx="11777700" cy="3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MONAI Core 주요 모듈 &amp; 워크플로우 구성 요소</a:t>
            </a:r>
            <a:endParaRPr b="1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" name="Google Shape;10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04" y="1603750"/>
            <a:ext cx="10096004" cy="39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bb0469924_0_15"/>
          <p:cNvSpPr/>
          <p:nvPr/>
        </p:nvSpPr>
        <p:spPr>
          <a:xfrm>
            <a:off x="0" y="745170"/>
            <a:ext cx="12192000" cy="57204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Char char="-"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g32bb0469924_0_15"/>
          <p:cNvSpPr txBox="1"/>
          <p:nvPr/>
        </p:nvSpPr>
        <p:spPr>
          <a:xfrm>
            <a:off x="0" y="6465518"/>
            <a:ext cx="171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192992 이준연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32bb0469924_0_15"/>
          <p:cNvGrpSpPr/>
          <p:nvPr/>
        </p:nvGrpSpPr>
        <p:grpSpPr>
          <a:xfrm>
            <a:off x="120029" y="90622"/>
            <a:ext cx="540099" cy="540099"/>
            <a:chOff x="1610648" y="706054"/>
            <a:chExt cx="648300" cy="648300"/>
          </a:xfrm>
        </p:grpSpPr>
        <p:sp>
          <p:nvSpPr>
            <p:cNvPr id="114" name="Google Shape;114;g32bb0469924_0_15"/>
            <p:cNvSpPr/>
            <p:nvPr/>
          </p:nvSpPr>
          <p:spPr>
            <a:xfrm>
              <a:off x="1610648" y="706054"/>
              <a:ext cx="648300" cy="648300"/>
            </a:xfrm>
            <a:prstGeom prst="ellipse">
              <a:avLst/>
            </a:prstGeom>
            <a:solidFill>
              <a:srgbClr val="E1EFD8"/>
            </a:solidFill>
            <a:ln cap="flat" cmpd="sng" w="12700">
              <a:solidFill>
                <a:srgbClr val="92D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g32bb0469924_0_15"/>
            <p:cNvSpPr/>
            <p:nvPr/>
          </p:nvSpPr>
          <p:spPr>
            <a:xfrm>
              <a:off x="1718740" y="814146"/>
              <a:ext cx="432000" cy="432000"/>
            </a:xfrm>
            <a:prstGeom prst="ellipse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6" name="Google Shape;116;g32bb0469924_0_15"/>
          <p:cNvSpPr txBox="1"/>
          <p:nvPr/>
        </p:nvSpPr>
        <p:spPr>
          <a:xfrm>
            <a:off x="724675" y="190098"/>
            <a:ext cx="8925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Methods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32bb0469924_0_15"/>
          <p:cNvSpPr txBox="1"/>
          <p:nvPr/>
        </p:nvSpPr>
        <p:spPr>
          <a:xfrm>
            <a:off x="10805082" y="6465518"/>
            <a:ext cx="138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g32bb0469924_0_15"/>
          <p:cNvSpPr txBox="1"/>
          <p:nvPr/>
        </p:nvSpPr>
        <p:spPr>
          <a:xfrm>
            <a:off x="120025" y="907525"/>
            <a:ext cx="107460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g32bb0469924_0_15"/>
          <p:cNvSpPr txBox="1"/>
          <p:nvPr/>
        </p:nvSpPr>
        <p:spPr>
          <a:xfrm>
            <a:off x="207150" y="907525"/>
            <a:ext cx="117777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데이터셋 및 입출력 처리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의료 이미지: 일반 이미지와 달리, 메타데이터 사용!!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highlight>
                  <a:srgbClr val="00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MetaTensor</a:t>
            </a: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+ 메타데이터 함께 저장 기능!!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확장된 데이터셋 기능!!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0" name="Google Shape;120;g32bb0469924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75" y="3293925"/>
            <a:ext cx="8210550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32bb0469924_0_15"/>
          <p:cNvSpPr txBox="1"/>
          <p:nvPr/>
        </p:nvSpPr>
        <p:spPr>
          <a:xfrm>
            <a:off x="299275" y="5210425"/>
            <a:ext cx="113580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lgun Gothic"/>
              <a:buChar char="-"/>
            </a:pPr>
            <a:r>
              <a:rPr lang="en-US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MedNISTDataset: 의료 영상 분류 데이터셋(실습용)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lgun Gothic"/>
              <a:buChar char="-"/>
            </a:pPr>
            <a:r>
              <a:rPr lang="en-US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MSD: 10개의 의료 영상 분할 데이터셋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lgun Gothic"/>
              <a:buChar char="-"/>
            </a:pPr>
            <a:r>
              <a:rPr lang="en-US" sz="2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TciaDataset: 암 연구용!!</a:t>
            </a:r>
            <a:endParaRPr sz="2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b9eb2be00_0_0"/>
          <p:cNvSpPr/>
          <p:nvPr/>
        </p:nvSpPr>
        <p:spPr>
          <a:xfrm>
            <a:off x="0" y="745170"/>
            <a:ext cx="12192000" cy="57204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Char char="-"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g32b9eb2be00_0_0"/>
          <p:cNvSpPr txBox="1"/>
          <p:nvPr/>
        </p:nvSpPr>
        <p:spPr>
          <a:xfrm>
            <a:off x="0" y="6465518"/>
            <a:ext cx="171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192992 이준연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g32b9eb2be00_0_0"/>
          <p:cNvGrpSpPr/>
          <p:nvPr/>
        </p:nvGrpSpPr>
        <p:grpSpPr>
          <a:xfrm>
            <a:off x="120029" y="90622"/>
            <a:ext cx="540099" cy="540099"/>
            <a:chOff x="1610648" y="706054"/>
            <a:chExt cx="648300" cy="648300"/>
          </a:xfrm>
        </p:grpSpPr>
        <p:sp>
          <p:nvSpPr>
            <p:cNvPr id="129" name="Google Shape;129;g32b9eb2be00_0_0"/>
            <p:cNvSpPr/>
            <p:nvPr/>
          </p:nvSpPr>
          <p:spPr>
            <a:xfrm>
              <a:off x="1610648" y="706054"/>
              <a:ext cx="648300" cy="648300"/>
            </a:xfrm>
            <a:prstGeom prst="ellipse">
              <a:avLst/>
            </a:prstGeom>
            <a:solidFill>
              <a:srgbClr val="E1EFD8"/>
            </a:solidFill>
            <a:ln cap="flat" cmpd="sng" w="12700">
              <a:solidFill>
                <a:srgbClr val="92D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" name="Google Shape;130;g32b9eb2be00_0_0"/>
            <p:cNvSpPr/>
            <p:nvPr/>
          </p:nvSpPr>
          <p:spPr>
            <a:xfrm>
              <a:off x="1718740" y="814146"/>
              <a:ext cx="432000" cy="432000"/>
            </a:xfrm>
            <a:prstGeom prst="ellipse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1" name="Google Shape;131;g32b9eb2be00_0_0"/>
          <p:cNvSpPr txBox="1"/>
          <p:nvPr/>
        </p:nvSpPr>
        <p:spPr>
          <a:xfrm>
            <a:off x="724675" y="190098"/>
            <a:ext cx="8925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Methods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g32b9eb2be00_0_0"/>
          <p:cNvSpPr txBox="1"/>
          <p:nvPr/>
        </p:nvSpPr>
        <p:spPr>
          <a:xfrm>
            <a:off x="10805082" y="6465518"/>
            <a:ext cx="138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g32b9eb2be00_0_0"/>
          <p:cNvSpPr txBox="1"/>
          <p:nvPr/>
        </p:nvSpPr>
        <p:spPr>
          <a:xfrm>
            <a:off x="120025" y="907525"/>
            <a:ext cx="107460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g32b9eb2be00_0_0"/>
          <p:cNvSpPr txBox="1"/>
          <p:nvPr/>
        </p:nvSpPr>
        <p:spPr>
          <a:xfrm>
            <a:off x="170650" y="907525"/>
            <a:ext cx="11777700" cy="3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데이터 변환(Compose) 및 증강 기능</a:t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5" name="Google Shape;135;g32b9eb2be0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50" y="1507638"/>
            <a:ext cx="5600700" cy="46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32b9eb2be00_0_0"/>
          <p:cNvSpPr txBox="1"/>
          <p:nvPr/>
        </p:nvSpPr>
        <p:spPr>
          <a:xfrm>
            <a:off x="5771350" y="1383550"/>
            <a:ext cx="6324300" cy="5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의료 영상 특성 상 고차원적 구조를 가지므로, 전문적인 입/출력, 전처리 및 증강이 필요!!</a:t>
            </a:r>
            <a:b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b="1"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reproducibility</a:t>
            </a: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강조)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변환 기능?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Orientation: 특정 축 방향 변환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RandGaussianNoise: </a:t>
            </a: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강도 변형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Affine 변환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Elastic Deformation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NormalizeIntensity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ba13fbb5e_1_4"/>
          <p:cNvSpPr/>
          <p:nvPr/>
        </p:nvSpPr>
        <p:spPr>
          <a:xfrm>
            <a:off x="0" y="745170"/>
            <a:ext cx="12192000" cy="57204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Char char="-"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32ba13fbb5e_1_4"/>
          <p:cNvSpPr txBox="1"/>
          <p:nvPr/>
        </p:nvSpPr>
        <p:spPr>
          <a:xfrm>
            <a:off x="0" y="6465518"/>
            <a:ext cx="171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192992 이준연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" name="Google Shape;143;g32ba13fbb5e_1_4"/>
          <p:cNvGrpSpPr/>
          <p:nvPr/>
        </p:nvGrpSpPr>
        <p:grpSpPr>
          <a:xfrm>
            <a:off x="120029" y="90622"/>
            <a:ext cx="540099" cy="540099"/>
            <a:chOff x="1610648" y="706054"/>
            <a:chExt cx="648300" cy="648300"/>
          </a:xfrm>
        </p:grpSpPr>
        <p:sp>
          <p:nvSpPr>
            <p:cNvPr id="144" name="Google Shape;144;g32ba13fbb5e_1_4"/>
            <p:cNvSpPr/>
            <p:nvPr/>
          </p:nvSpPr>
          <p:spPr>
            <a:xfrm>
              <a:off x="1610648" y="706054"/>
              <a:ext cx="648300" cy="648300"/>
            </a:xfrm>
            <a:prstGeom prst="ellipse">
              <a:avLst/>
            </a:prstGeom>
            <a:solidFill>
              <a:srgbClr val="E1EFD8"/>
            </a:solidFill>
            <a:ln cap="flat" cmpd="sng" w="12700">
              <a:solidFill>
                <a:srgbClr val="92D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" name="Google Shape;145;g32ba13fbb5e_1_4"/>
            <p:cNvSpPr/>
            <p:nvPr/>
          </p:nvSpPr>
          <p:spPr>
            <a:xfrm>
              <a:off x="1718740" y="814146"/>
              <a:ext cx="432000" cy="432000"/>
            </a:xfrm>
            <a:prstGeom prst="ellipse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6" name="Google Shape;146;g32ba13fbb5e_1_4"/>
          <p:cNvSpPr txBox="1"/>
          <p:nvPr/>
        </p:nvSpPr>
        <p:spPr>
          <a:xfrm>
            <a:off x="724675" y="190098"/>
            <a:ext cx="8925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Methods</a:t>
            </a:r>
            <a:endParaRPr b="1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g32ba13fbb5e_1_4"/>
          <p:cNvSpPr txBox="1"/>
          <p:nvPr/>
        </p:nvSpPr>
        <p:spPr>
          <a:xfrm>
            <a:off x="10805082" y="6465518"/>
            <a:ext cx="138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2025-0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g32ba13fbb5e_1_4"/>
          <p:cNvSpPr txBox="1"/>
          <p:nvPr/>
        </p:nvSpPr>
        <p:spPr>
          <a:xfrm>
            <a:off x="120025" y="907525"/>
            <a:ext cx="107460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g32ba13fbb5e_1_4"/>
          <p:cNvSpPr txBox="1"/>
          <p:nvPr/>
        </p:nvSpPr>
        <p:spPr>
          <a:xfrm>
            <a:off x="170650" y="907525"/>
            <a:ext cx="11777700" cy="3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데이터 변환 및 증강 기능</a:t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g32ba13fbb5e_1_4"/>
          <p:cNvSpPr txBox="1"/>
          <p:nvPr/>
        </p:nvSpPr>
        <p:spPr>
          <a:xfrm>
            <a:off x="170650" y="1457150"/>
            <a:ext cx="11290200" cy="5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그리고, </a:t>
            </a:r>
            <a:r>
              <a:rPr b="1"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촬영 장비의 물리적 특성</a:t>
            </a: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고려한 변환…이제 제일 중요!!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ex) MRI 데이터의 경우….</a:t>
            </a:r>
            <a:r>
              <a:rPr b="1"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k-space</a:t>
            </a: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기록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자기장, 라디오파 이용 스캔</a:t>
            </a:r>
            <a:b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퓨리에 변환 후 MRI 영상 생성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그리고, </a:t>
            </a:r>
            <a:r>
              <a:rPr b="1"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가역적 변환</a:t>
            </a: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기능!!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공간적 일관성 유지하여 </a:t>
            </a:r>
            <a:b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보다 쉬운 데이터 변환 + 복원 가능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1" name="Google Shape;151;g32ba13fbb5e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450" y="2780025"/>
            <a:ext cx="4876901" cy="31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2024-08-08T10:16:28Z</dcterms:created>
  <dc:creator>이소연</dc:creator>
</cp:coreProperties>
</file>